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42" r:id="rId5"/>
    <p:sldId id="351" r:id="rId6"/>
    <p:sldId id="352" r:id="rId7"/>
    <p:sldId id="348" r:id="rId8"/>
    <p:sldId id="349" r:id="rId9"/>
    <p:sldId id="353" r:id="rId10"/>
    <p:sldId id="344" r:id="rId11"/>
    <p:sldId id="345" r:id="rId12"/>
    <p:sldId id="350" r:id="rId13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82" d="100"/>
          <a:sy n="82" d="100"/>
        </p:scale>
        <p:origin x="720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471962007459095E-2"/>
          <c:y val="3.0214952412716371E-2"/>
          <c:w val="0.87253123169901869"/>
          <c:h val="0.68075675623419996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Sample 1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60</c:v>
                </c:pt>
                <c:pt idx="1">
                  <c:v>120</c:v>
                </c:pt>
                <c:pt idx="2">
                  <c:v>180</c:v>
                </c:pt>
                <c:pt idx="3">
                  <c:v>240</c:v>
                </c:pt>
                <c:pt idx="4">
                  <c:v>300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8</c:v>
                </c:pt>
                <c:pt idx="2">
                  <c:v>28</c:v>
                </c:pt>
                <c:pt idx="3">
                  <c:v>12</c:v>
                </c:pt>
                <c:pt idx="4">
                  <c:v>20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00E-DB4A-B198-3A8A8892F1D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Sample 2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2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60</c:v>
                </c:pt>
                <c:pt idx="1">
                  <c:v>120</c:v>
                </c:pt>
                <c:pt idx="2">
                  <c:v>180</c:v>
                </c:pt>
                <c:pt idx="3">
                  <c:v>240</c:v>
                </c:pt>
                <c:pt idx="4">
                  <c:v>300</c:v>
                </c:pt>
              </c:numCache>
            </c:numRef>
          </c:xVal>
          <c:y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22</c:v>
                </c:pt>
                <c:pt idx="2">
                  <c:v>12</c:v>
                </c:pt>
                <c:pt idx="3">
                  <c:v>21</c:v>
                </c:pt>
                <c:pt idx="4">
                  <c:v>22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F00E-DB4A-B198-3A8A8892F1D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Sample 3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60</c:v>
                </c:pt>
                <c:pt idx="1">
                  <c:v>120</c:v>
                </c:pt>
                <c:pt idx="2">
                  <c:v>180</c:v>
                </c:pt>
                <c:pt idx="3">
                  <c:v>240</c:v>
                </c:pt>
                <c:pt idx="4">
                  <c:v>300</c:v>
                </c:pt>
              </c:numCache>
            </c:numRef>
          </c:xVal>
          <c:y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20</c:v>
                </c:pt>
                <c:pt idx="2">
                  <c:v>16</c:v>
                </c:pt>
                <c:pt idx="3">
                  <c:v>12</c:v>
                </c:pt>
                <c:pt idx="4">
                  <c:v>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F00E-DB4A-B198-3A8A8892F1D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Sample 4</c:v>
                </c:pt>
              </c:strCache>
            </c:strRef>
          </c:tx>
          <c:spPr>
            <a:ln w="22225" cap="rnd">
              <a:solidFill>
                <a:schemeClr val="accent4"/>
              </a:solidFill>
            </a:ln>
            <a:effectLst>
              <a:glow rad="139700">
                <a:schemeClr val="accent4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4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60</c:v>
                </c:pt>
                <c:pt idx="1">
                  <c:v>120</c:v>
                </c:pt>
                <c:pt idx="2">
                  <c:v>180</c:v>
                </c:pt>
                <c:pt idx="3">
                  <c:v>240</c:v>
                </c:pt>
                <c:pt idx="4">
                  <c:v>300</c:v>
                </c:pt>
              </c:numCache>
            </c:numRef>
          </c:xVal>
          <c:yVal>
            <c:numRef>
              <c:f>Sheet1!$E$2:$E$6</c:f>
              <c:numCache>
                <c:formatCode>General</c:formatCode>
                <c:ptCount val="5"/>
                <c:pt idx="0">
                  <c:v>30</c:v>
                </c:pt>
                <c:pt idx="1">
                  <c:v>22</c:v>
                </c:pt>
                <c:pt idx="2">
                  <c:v>26</c:v>
                </c:pt>
                <c:pt idx="3">
                  <c:v>21</c:v>
                </c:pt>
                <c:pt idx="4">
                  <c:v>34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F00E-DB4A-B198-3A8A8892F1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3904911"/>
        <c:axId val="1700770048"/>
      </c:scatterChart>
      <c:valAx>
        <c:axId val="19839049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0770048"/>
        <c:crosses val="autoZero"/>
        <c:crossBetween val="midCat"/>
      </c:valAx>
      <c:valAx>
        <c:axId val="1700770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904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0423669940986375"/>
          <c:y val="0.87906691221608346"/>
          <c:w val="0.42871974336541263"/>
          <c:h val="4.99085956796836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197" b="0" i="0" u="none" strike="noStrike" kern="1200" baseline="0" noProof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1027913516230527E-2"/>
          <c:y val="5.1599845253244341E-2"/>
          <c:w val="0.91006513074754547"/>
          <c:h val="0.6614171294886481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Sample 1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33-544B-8DBA-F4EB1C07D68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Sample 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33-544B-8DBA-F4EB1C07D68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Sample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433-544B-8DBA-F4EB1C07D68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Sample 4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3.2</c:v>
                </c:pt>
                <c:pt idx="1">
                  <c:v>2.2000000000000002</c:v>
                </c:pt>
                <c:pt idx="2">
                  <c:v>4</c:v>
                </c:pt>
                <c:pt idx="3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433-544B-8DBA-F4EB1C07D68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55"/>
        <c:overlap val="-70"/>
        <c:axId val="2013931760"/>
        <c:axId val="1657974847"/>
      </c:barChart>
      <c:catAx>
        <c:axId val="2013931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7974847"/>
        <c:crosses val="autoZero"/>
        <c:auto val="1"/>
        <c:lblAlgn val="ctr"/>
        <c:lblOffset val="100"/>
        <c:noMultiLvlLbl val="0"/>
      </c:catAx>
      <c:valAx>
        <c:axId val="1657974847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3931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319458373936323"/>
          <c:y val="0.87773862521328483"/>
          <c:w val="0.36525731031588532"/>
          <c:h val="4.99085956796836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197" b="0" i="0" u="none" strike="noStrike" kern="1200" baseline="0" noProof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657407407407407"/>
          <c:y val="0.12731481481481483"/>
          <c:w val="0.72685185185185175"/>
          <c:h val="0.7268518518518517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3B3-FA4E-88E5-257D24EB3FC7}"/>
              </c:ext>
            </c:extLst>
          </c:dPt>
          <c:dPt>
            <c:idx val="1"/>
            <c:bubble3D val="0"/>
            <c:spPr>
              <a:solidFill>
                <a:schemeClr val="accent4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3B3-FA4E-88E5-257D24EB3FC7}"/>
              </c:ext>
            </c:extLst>
          </c:dPt>
          <c:dPt>
            <c:idx val="2"/>
            <c:bubble3D val="0"/>
            <c:spPr>
              <a:solidFill>
                <a:schemeClr val="accent4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3B3-FA4E-88E5-257D24EB3FC7}"/>
              </c:ext>
            </c:extLst>
          </c:dPt>
          <c:dPt>
            <c:idx val="3"/>
            <c:bubble3D val="0"/>
            <c:spPr>
              <a:solidFill>
                <a:schemeClr val="accent4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3B3-FA4E-88E5-257D24EB3FC7}"/>
              </c:ext>
            </c:extLst>
          </c:dPt>
          <c:dLbls>
            <c:dLbl>
              <c:idx val="0"/>
              <c:layout>
                <c:manualLayout>
                  <c:x val="0.11876567512394276"/>
                  <c:y val="-6.10855934674834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3B3-FA4E-88E5-257D24EB3FC7}"/>
                </c:ext>
              </c:extLst>
            </c:dLbl>
            <c:dLbl>
              <c:idx val="1"/>
              <c:layout>
                <c:manualLayout>
                  <c:x val="0.150637941090697"/>
                  <c:y val="2.147637795275590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3B3-FA4E-88E5-257D24EB3FC7}"/>
                </c:ext>
              </c:extLst>
            </c:dLbl>
            <c:dLbl>
              <c:idx val="2"/>
              <c:layout>
                <c:manualLayout>
                  <c:x val="-8.4948062613351596E-2"/>
                  <c:y val="-4.88572108293286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3B3-FA4E-88E5-257D24EB3FC7}"/>
                </c:ext>
              </c:extLst>
            </c:dLbl>
            <c:dLbl>
              <c:idx val="3"/>
              <c:layout>
                <c:manualLayout>
                  <c:x val="-0.10453920220082531"/>
                  <c:y val="-4.295302013422818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3B3-FA4E-88E5-257D24EB3FC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0.15</c:v>
                </c:pt>
                <c:pt idx="1">
                  <c:v>0.6</c:v>
                </c:pt>
                <c:pt idx="2">
                  <c:v>0.15</c:v>
                </c:pt>
                <c:pt idx="3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B3-FA4E-88E5-257D24EB3F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63598017831268"/>
          <c:y val="4.7079687653151236E-2"/>
          <c:w val="0.57251922095199792"/>
          <c:h val="0.7255077596628222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950-5A4E-A796-0C14E9859C2D}"/>
              </c:ext>
            </c:extLst>
          </c:dPt>
          <c:dPt>
            <c:idx val="1"/>
            <c:bubble3D val="0"/>
            <c:spPr>
              <a:solidFill>
                <a:schemeClr val="accent4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5950-5A4E-A796-0C14E9859C2D}"/>
              </c:ext>
            </c:extLst>
          </c:dPt>
          <c:dPt>
            <c:idx val="2"/>
            <c:bubble3D val="0"/>
            <c:spPr>
              <a:solidFill>
                <a:schemeClr val="accent4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950-5A4E-A796-0C14E9859C2D}"/>
              </c:ext>
            </c:extLst>
          </c:dPt>
          <c:dPt>
            <c:idx val="3"/>
            <c:bubble3D val="0"/>
            <c:spPr>
              <a:solidFill>
                <a:schemeClr val="accent4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950-5A4E-A796-0C14E9859C2D}"/>
              </c:ext>
            </c:extLst>
          </c:dPt>
          <c:dLbls>
            <c:dLbl>
              <c:idx val="0"/>
              <c:layout>
                <c:manualLayout>
                  <c:x val="4.1912246234446532E-2"/>
                  <c:y val="-3.31950207468879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950-5A4E-A796-0C14E9859C2D}"/>
                </c:ext>
              </c:extLst>
            </c:dLbl>
            <c:dLbl>
              <c:idx val="1"/>
              <c:layout>
                <c:manualLayout>
                  <c:x val="0.12835625409299278"/>
                  <c:y val="-4.315352697095435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950-5A4E-A796-0C14E9859C2D}"/>
                </c:ext>
              </c:extLst>
            </c:dLbl>
            <c:dLbl>
              <c:idx val="2"/>
              <c:layout>
                <c:manualLayout>
                  <c:x val="-2.619515389652919E-2"/>
                  <c:y val="5.311203319502074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950-5A4E-A796-0C14E9859C2D}"/>
                </c:ext>
              </c:extLst>
            </c:dLbl>
            <c:dLbl>
              <c:idx val="3"/>
              <c:layout>
                <c:manualLayout>
                  <c:x val="-6.2868369351669937E-2"/>
                  <c:y val="1.5214208753152521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950-5A4E-A796-0C14E9859C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Arial Nova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0.28999999999999998</c:v>
                </c:pt>
                <c:pt idx="1">
                  <c:v>0.27</c:v>
                </c:pt>
                <c:pt idx="2">
                  <c:v>0.2</c:v>
                </c:pt>
                <c:pt idx="3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50-5A4E-A796-0C14E9859C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2619463824389333E-2"/>
          <c:y val="0.84622315156663508"/>
          <c:w val="0.89999989686947279"/>
          <c:h val="6.746979449145619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 Nova" panose="020B0504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046296296296297"/>
          <c:y val="0.13657407407407407"/>
          <c:w val="0.71759259259259256"/>
          <c:h val="0.7175925925925925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43-054F-A213-CF1221E83338}"/>
              </c:ext>
            </c:extLst>
          </c:dPt>
          <c:dPt>
            <c:idx val="1"/>
            <c:bubble3D val="0"/>
            <c:spPr>
              <a:solidFill>
                <a:schemeClr val="accent4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7043-054F-A213-CF1221E83338}"/>
              </c:ext>
            </c:extLst>
          </c:dPt>
          <c:dPt>
            <c:idx val="2"/>
            <c:bubble3D val="0"/>
            <c:spPr>
              <a:solidFill>
                <a:schemeClr val="accent4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043-054F-A213-CF1221E83338}"/>
              </c:ext>
            </c:extLst>
          </c:dPt>
          <c:dPt>
            <c:idx val="3"/>
            <c:bubble3D val="0"/>
            <c:spPr>
              <a:solidFill>
                <a:schemeClr val="accent4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043-054F-A213-CF1221E83338}"/>
              </c:ext>
            </c:extLst>
          </c:dPt>
          <c:dLbls>
            <c:dLbl>
              <c:idx val="0"/>
              <c:layout>
                <c:manualLayout>
                  <c:x val="8.7962962962962965E-2"/>
                  <c:y val="5.092592592592592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043-054F-A213-CF1221E83338}"/>
                </c:ext>
              </c:extLst>
            </c:dLbl>
            <c:dLbl>
              <c:idx val="1"/>
              <c:layout>
                <c:manualLayout>
                  <c:x val="-6.0185185185185182E-2"/>
                  <c:y val="8.333333333333332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043-054F-A213-CF1221E83338}"/>
                </c:ext>
              </c:extLst>
            </c:dLbl>
            <c:dLbl>
              <c:idx val="2"/>
              <c:layout>
                <c:manualLayout>
                  <c:x val="-8.7094998541848934E-2"/>
                  <c:y val="-5.55555555555555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043-054F-A213-CF1221E83338}"/>
                </c:ext>
              </c:extLst>
            </c:dLbl>
            <c:dLbl>
              <c:idx val="3"/>
              <c:layout>
                <c:manualLayout>
                  <c:x val="-0.11574074074074074"/>
                  <c:y val="-1.85185185185185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043-054F-A213-CF1221E8333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Arial Nova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0.65</c:v>
                </c:pt>
                <c:pt idx="1">
                  <c:v>0.1</c:v>
                </c:pt>
                <c:pt idx="2">
                  <c:v>0.1</c:v>
                </c:pt>
                <c:pt idx="3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43-054F-A213-CF1221E833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4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5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0.33817</cdr:x>
      <cdr:y>0.27359</cdr:y>
    </cdr:from>
    <cdr:to>
      <cdr:x>0.671</cdr:x>
      <cdr:y>0.5372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2287496-D1CC-1214-296E-7E6F727F226F}"/>
            </a:ext>
          </a:extLst>
        </cdr:cNvPr>
        <cdr:cNvSpPr txBox="1"/>
      </cdr:nvSpPr>
      <cdr:spPr>
        <a:xfrm xmlns:a="http://schemas.openxmlformats.org/drawingml/2006/main">
          <a:off x="1639513" y="1046727"/>
          <a:ext cx="1613648" cy="10085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 anchor="ctr"/>
        <a:lstStyle xmlns:a="http://schemas.openxmlformats.org/drawingml/2006/main"/>
        <a:p xmlns:a="http://schemas.openxmlformats.org/drawingml/2006/main">
          <a:pPr algn="ctr"/>
          <a:r>
            <a:rPr lang="en-US" sz="4800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rPr>
            <a:t>DNA 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25/02/2024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25/02/2024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752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41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96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57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871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US" dirty="0"/>
              <a:t>M</a:t>
            </a:r>
            <a:r>
              <a:rPr lang="en-GB" dirty="0" err="1"/>
              <a:t>otor</a:t>
            </a:r>
            <a:r>
              <a:rPr lang="en-GB" dirty="0"/>
              <a:t> controller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US" dirty="0"/>
              <a:t>Pre-internship Assignment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US" dirty="0"/>
              <a:t>C</a:t>
            </a:r>
            <a:r>
              <a:rPr lang="en-GB" dirty="0" err="1"/>
              <a:t>hirag</a:t>
            </a:r>
            <a:r>
              <a:rPr lang="en-GB" dirty="0"/>
              <a:t> Kotian, 3</a:t>
            </a:r>
            <a:r>
              <a:rPr lang="en-GB" baseline="30000" dirty="0"/>
              <a:t>rd</a:t>
            </a:r>
            <a:r>
              <a:rPr lang="en-GB" dirty="0"/>
              <a:t> year </a:t>
            </a:r>
            <a:r>
              <a:rPr lang="en-GB" dirty="0" err="1"/>
              <a:t>B.Tech</a:t>
            </a:r>
            <a:r>
              <a:rPr lang="en-GB" dirty="0"/>
              <a:t> Electrical Engineering, IIT Tirupati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Dr. Mirjam Nilsson holds a Ph.D. in human biology from Glenwood University</a:t>
            </a:r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20+ years of research in the field of cell mutation</a:t>
            </a:r>
          </a:p>
          <a:p>
            <a:pPr rtl="0"/>
            <a:r>
              <a:rPr lang="en-GB"/>
              <a:t>Author of “Our Bodies, Our Cells” and several research papers on DNA</a:t>
            </a:r>
          </a:p>
          <a:p>
            <a:pPr rtl="0"/>
            <a:r>
              <a:rPr lang="en-GB"/>
              <a:t>Trey Research board member</a:t>
            </a:r>
          </a:p>
          <a:p>
            <a:pPr rtl="0"/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This study focused on learning whether natural or chemical causes are more likely to cause </a:t>
            </a:r>
          </a:p>
          <a:p>
            <a:pPr rtl="0"/>
            <a:r>
              <a:rPr lang="en-GB"/>
              <a:t>cell mutation.</a:t>
            </a:r>
          </a:p>
          <a:p>
            <a:pPr rtl="0"/>
            <a:endParaRPr lang="en-GB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Causes of cell mutation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Effects of exposure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  <a:p>
            <a:pPr rtl="0"/>
            <a:r>
              <a:rPr lang="en-GB"/>
              <a:t>Funding for future research</a:t>
            </a:r>
          </a:p>
          <a:p>
            <a:pPr rtl="0"/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Causes of cell mutation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NATURAL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CHEMICAL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Inherited: Joint mutation via natural selection</a:t>
            </a:r>
          </a:p>
          <a:p>
            <a:pPr rtl="0"/>
            <a:r>
              <a:rPr lang="en-GB"/>
              <a:t>Acquired: Chromosomal mutation</a:t>
            </a:r>
          </a:p>
          <a:p>
            <a:pPr rtl="0"/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Radiation exposure</a:t>
            </a:r>
          </a:p>
          <a:p>
            <a:pPr rtl="0"/>
            <a:r>
              <a:rPr lang="en-GB"/>
              <a:t>Drug treatments</a:t>
            </a:r>
          </a:p>
          <a:p>
            <a:pPr rtl="0"/>
            <a:r>
              <a:rPr lang="en-GB"/>
              <a:t>Industrial toxins</a:t>
            </a:r>
          </a:p>
          <a:p>
            <a:pPr rtl="0"/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 descr="Line chart">
            <a:extLst>
              <a:ext uri="{FF2B5EF4-FFF2-40B4-BE49-F238E27FC236}">
                <a16:creationId xmlns:a16="http://schemas.microsoft.com/office/drawing/2014/main" id="{6EF5FA41-5E83-C956-88EC-E708C9C47D7E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2679240860"/>
              </p:ext>
            </p:extLst>
          </p:nvPr>
        </p:nvGraphicFramePr>
        <p:xfrm>
          <a:off x="849313" y="1682750"/>
          <a:ext cx="10493375" cy="5175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Effects of radiation exposure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8" descr="Bar chart">
            <a:extLst>
              <a:ext uri="{FF2B5EF4-FFF2-40B4-BE49-F238E27FC236}">
                <a16:creationId xmlns:a16="http://schemas.microsoft.com/office/drawing/2014/main" id="{1620C48A-19EE-1F0D-94AD-BCDBB9743190}"/>
              </a:ext>
            </a:extLst>
          </p:cNvPr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2560845373"/>
              </p:ext>
            </p:extLst>
          </p:nvPr>
        </p:nvGraphicFramePr>
        <p:xfrm>
          <a:off x="849313" y="1684338"/>
          <a:ext cx="10515600" cy="5172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78B6A01-5CD0-C080-08DE-E8C976F2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Effects of chemical exposure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8D1BD37-545A-1D24-D478-AF2596765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AF1A45-96E7-8AE8-20C9-11D4E158F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864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99A48-AF8C-3538-CC7B-DC7F509A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Impact on cell components</a:t>
            </a:r>
          </a:p>
        </p:txBody>
      </p:sp>
      <p:graphicFrame>
        <p:nvGraphicFramePr>
          <p:cNvPr id="13" name="Content Placeholder 12" descr="Pie chart">
            <a:extLst>
              <a:ext uri="{FF2B5EF4-FFF2-40B4-BE49-F238E27FC236}">
                <a16:creationId xmlns:a16="http://schemas.microsoft.com/office/drawing/2014/main" id="{8011876D-CAF0-A4BF-610A-0E0D92F97A2F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1619249301"/>
              </p:ext>
            </p:extLst>
          </p:nvPr>
        </p:nvGraphicFramePr>
        <p:xfrm>
          <a:off x="838200" y="2235200"/>
          <a:ext cx="2743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9D43317E-04AE-8A42-2E1E-78558C94894B}"/>
              </a:ext>
            </a:extLst>
          </p:cNvPr>
          <p:cNvSpPr txBox="1"/>
          <p:nvPr/>
        </p:nvSpPr>
        <p:spPr>
          <a:xfrm>
            <a:off x="1775012" y="3429000"/>
            <a:ext cx="833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</a:lstStyle>
          <a:p>
            <a:pPr algn="ctr" rtl="0"/>
            <a:r>
              <a:rPr lang="en-GB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RNA</a:t>
            </a:r>
          </a:p>
        </p:txBody>
      </p:sp>
      <p:graphicFrame>
        <p:nvGraphicFramePr>
          <p:cNvPr id="7" name="Content Placeholder 6" descr="Pie chart">
            <a:extLst>
              <a:ext uri="{FF2B5EF4-FFF2-40B4-BE49-F238E27FC236}">
                <a16:creationId xmlns:a16="http://schemas.microsoft.com/office/drawing/2014/main" id="{D3E2117A-C55B-18A7-23E9-67CAA3D4165B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97695096"/>
              </p:ext>
            </p:extLst>
          </p:nvPr>
        </p:nvGraphicFramePr>
        <p:xfrm>
          <a:off x="3649663" y="1743075"/>
          <a:ext cx="4848225" cy="3833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Content Placeholder 15" descr="Pie chart">
            <a:extLst>
              <a:ext uri="{FF2B5EF4-FFF2-40B4-BE49-F238E27FC236}">
                <a16:creationId xmlns:a16="http://schemas.microsoft.com/office/drawing/2014/main" id="{A2160708-EA0B-E785-CFFE-07004D5BEF9C}"/>
              </a:ext>
            </a:extLst>
          </p:cNvPr>
          <p:cNvGraphicFramePr>
            <a:graphicFrameLocks noGrp="1"/>
          </p:cNvGraphicFramePr>
          <p:nvPr>
            <p:ph sz="quarter" idx="30"/>
            <p:extLst>
              <p:ext uri="{D42A27DB-BD31-4B8C-83A1-F6EECF244321}">
                <p14:modId xmlns:p14="http://schemas.microsoft.com/office/powerpoint/2010/main" val="3640866635"/>
              </p:ext>
            </p:extLst>
          </p:nvPr>
        </p:nvGraphicFramePr>
        <p:xfrm>
          <a:off x="8553450" y="2235200"/>
          <a:ext cx="2743200" cy="2735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D66CB57-F1E3-AEE5-6295-CFD0A1778CB2}"/>
              </a:ext>
            </a:extLst>
          </p:cNvPr>
          <p:cNvSpPr txBox="1"/>
          <p:nvPr/>
        </p:nvSpPr>
        <p:spPr>
          <a:xfrm>
            <a:off x="9009529" y="3414197"/>
            <a:ext cx="1842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</a:lstStyle>
          <a:p>
            <a:pPr algn="ctr" rtl="0"/>
            <a:r>
              <a:rPr lang="en-GB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Mitochondria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A910A-A120-0EC4-A6BF-AE39C189C2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Cell mutation caused by different chemicals affects each part of the cell differently. Here is the percentage of change to each cell type, broken out per chemical.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A727348-E2D5-31F9-9079-A67B2E0BC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61D5C1B-39FE-2949-16D4-283AB532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9271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Funding for forthcoming research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E54752B-AA4A-2858-E49D-001BBB4BE89E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13638601"/>
              </p:ext>
            </p:extLst>
          </p:nvPr>
        </p:nvGraphicFramePr>
        <p:xfrm>
          <a:off x="1493838" y="2057400"/>
          <a:ext cx="6430962" cy="33524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5727">
                  <a:extLst>
                    <a:ext uri="{9D8B030D-6E8A-4147-A177-3AD203B41FA5}">
                      <a16:colId xmlns:a16="http://schemas.microsoft.com/office/drawing/2014/main" val="1886700380"/>
                    </a:ext>
                  </a:extLst>
                </a:gridCol>
                <a:gridCol w="2060293">
                  <a:extLst>
                    <a:ext uri="{9D8B030D-6E8A-4147-A177-3AD203B41FA5}">
                      <a16:colId xmlns:a16="http://schemas.microsoft.com/office/drawing/2014/main" val="132993793"/>
                    </a:ext>
                  </a:extLst>
                </a:gridCol>
                <a:gridCol w="1824942">
                  <a:extLst>
                    <a:ext uri="{9D8B030D-6E8A-4147-A177-3AD203B41FA5}">
                      <a16:colId xmlns:a16="http://schemas.microsoft.com/office/drawing/2014/main" val="2408715191"/>
                    </a:ext>
                  </a:extLst>
                </a:gridCol>
              </a:tblGrid>
              <a:tr h="552765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endParaRPr lang="en-GB" sz="1600" dirty="0">
                        <a:latin typeface="Arial Nova" panose="020B05040202020202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Government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Private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2076292"/>
                  </a:ext>
                </a:extLst>
              </a:tr>
              <a:tr h="699927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Cell mutations</a:t>
                      </a:r>
                      <a:endParaRPr lang="en-GB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874031"/>
                  </a:ext>
                </a:extLst>
              </a:tr>
              <a:tr h="699927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Gene therapy</a:t>
                      </a:r>
                      <a:endParaRPr lang="en-GB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480482"/>
                  </a:ext>
                </a:extLst>
              </a:tr>
              <a:tr h="699927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Drug therapy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4,000,000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178466"/>
                  </a:ext>
                </a:extLst>
              </a:tr>
              <a:tr h="699927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TOTAL</a:t>
                      </a:r>
                      <a:endParaRPr lang="en-GB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555,000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4,440,000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697070"/>
                  </a:ext>
                </a:extLst>
              </a:tr>
            </a:tbl>
          </a:graphicData>
        </a:graphic>
      </p:graphicFrame>
      <p:pic>
        <p:nvPicPr>
          <p:cNvPr id="6" name="Picture Placeholder 5" descr="Liquid dropping from funnel into glass containers">
            <a:extLst>
              <a:ext uri="{FF2B5EF4-FFF2-40B4-BE49-F238E27FC236}">
                <a16:creationId xmlns:a16="http://schemas.microsoft.com/office/drawing/2014/main" id="{97D71695-157C-EEBE-121C-B6B6F4290871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" r="2"/>
          <a:stretch/>
        </p:blipFill>
        <p:spPr>
          <a:xfrm flipH="1">
            <a:off x="8324850" y="2055812"/>
            <a:ext cx="2373313" cy="3353751"/>
          </a:xfr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8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9015C22-9EE1-266B-0D3F-CC2AC08DE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94452" y="2611476"/>
            <a:ext cx="643034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518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Mirjam Nilsson​</a:t>
            </a:r>
          </a:p>
          <a:p>
            <a:pPr rtl="0"/>
            <a:r>
              <a:rPr lang="en-GB"/>
              <a:t>206-555-0146</a:t>
            </a:r>
          </a:p>
          <a:p>
            <a:pPr rtl="0"/>
            <a:r>
              <a:rPr lang="en-GB"/>
              <a:t>mirjam@contoso.com</a:t>
            </a:r>
          </a:p>
          <a:p>
            <a:pPr rtl="0"/>
            <a:r>
              <a:rPr lang="en-GB"/>
              <a:t>www.contoso.com</a:t>
            </a:r>
          </a:p>
          <a:p>
            <a:pPr rtl="0"/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{C87C3643-390B-491B-84B9-5AE0E14BC385}tf11936837_win32</Template>
  <TotalTime>15</TotalTime>
  <Words>234</Words>
  <Application>Microsoft Office PowerPoint</Application>
  <PresentationFormat>Widescreen</PresentationFormat>
  <Paragraphs>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Motor controller</vt:lpstr>
      <vt:lpstr>Introduction</vt:lpstr>
      <vt:lpstr>Overview</vt:lpstr>
      <vt:lpstr>Causes of cell mutation</vt:lpstr>
      <vt:lpstr>Effects of radiation exposure</vt:lpstr>
      <vt:lpstr>Effects of chemical exposure</vt:lpstr>
      <vt:lpstr>Impact on cell components</vt:lpstr>
      <vt:lpstr>Funding for forthcoming research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</dc:title>
  <dc:creator>Kotian Chirag  Hareesha</dc:creator>
  <cp:lastModifiedBy>Kotian Chirag  Hareesha</cp:lastModifiedBy>
  <cp:revision>2</cp:revision>
  <dcterms:created xsi:type="dcterms:W3CDTF">2024-02-25T13:34:03Z</dcterms:created>
  <dcterms:modified xsi:type="dcterms:W3CDTF">2024-02-25T13:49:34Z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